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6" r:id="rId1"/>
  </p:sldMasterIdLst>
  <p:notesMasterIdLst>
    <p:notesMasterId r:id="rId12"/>
  </p:notesMasterIdLst>
  <p:sldIdLst>
    <p:sldId id="256" r:id="rId2"/>
    <p:sldId id="267" r:id="rId3"/>
    <p:sldId id="268" r:id="rId4"/>
    <p:sldId id="257" r:id="rId5"/>
    <p:sldId id="276" r:id="rId6"/>
    <p:sldId id="277" r:id="rId7"/>
    <p:sldId id="259" r:id="rId8"/>
    <p:sldId id="260" r:id="rId9"/>
    <p:sldId id="261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中度样式 3 - 强调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5BE263C-DBD7-4A20-BB59-AAB30ACAA65A}" styleName="中度样式 3 - 强调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2" d="100"/>
          <a:sy n="52" d="100"/>
        </p:scale>
        <p:origin x="-18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F9E005-A5A7-F94B-8DE6-683171877961}" type="datetimeFigureOut">
              <a:rPr kumimoji="1" lang="zh-CN" altLang="en-US" smtClean="0"/>
              <a:t>17/7/31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B8AFD5-C189-7A4A-B745-CE8A5D02DEC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78317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B8AFD5-C189-7A4A-B745-CE8A5D02DECC}" type="slidenum">
              <a:rPr kumimoji="1" lang="zh-CN" altLang="en-US" smtClean="0"/>
              <a:t>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741521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1A24CD3-204F-4468-8EE4-28A6668D006A}" type="datetimeFigureOut">
              <a:rPr lang="en-US" smtClean="0"/>
              <a:t>17/7/31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17/7/31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17/7/31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17/7/31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1A24CD3-204F-4468-8EE4-28A6668D006A}" type="datetimeFigureOut">
              <a:rPr lang="en-US" smtClean="0"/>
              <a:t>17/7/31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17/7/31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17/7/31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A24CD3-204F-4468-8EE4-28A6668D006A}" type="datetimeFigureOut">
              <a:rPr lang="en-US" smtClean="0"/>
              <a:t>17/7/31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17/7/31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1A24CD3-204F-4468-8EE4-28A6668D006A}" type="datetimeFigureOut">
              <a:rPr lang="en-US" smtClean="0"/>
              <a:t>17/7/31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将图片拖动到占位符，或单击添加图标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1A24CD3-204F-4468-8EE4-28A6668D006A}" type="datetimeFigureOut">
              <a:rPr lang="en-US" smtClean="0"/>
              <a:t>17/7/31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B1A24CD3-204F-4468-8EE4-28A6668D006A}" type="datetimeFigureOut">
              <a:rPr lang="en-US" smtClean="0"/>
              <a:t>17/7/31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副标题 9"/>
          <p:cNvSpPr>
            <a:spLocks noGrp="1"/>
          </p:cNvSpPr>
          <p:nvPr>
            <p:ph type="subTitle" idx="1"/>
          </p:nvPr>
        </p:nvSpPr>
        <p:spPr>
          <a:xfrm>
            <a:off x="2605012" y="4274800"/>
            <a:ext cx="6054356" cy="1604792"/>
          </a:xfrm>
        </p:spPr>
        <p:txBody>
          <a:bodyPr>
            <a:noAutofit/>
          </a:bodyPr>
          <a:lstStyle/>
          <a:p>
            <a:r>
              <a:rPr kumimoji="1" lang="en-US" altLang="zh-CN" sz="2400" dirty="0" smtClean="0"/>
              <a:t>                    SYNHON TRADE CO.,LTD</a:t>
            </a:r>
            <a:endParaRPr kumimoji="1" lang="zh-CN" altLang="en-US" sz="2400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100291" y="2296178"/>
            <a:ext cx="6559077" cy="1978622"/>
          </a:xfrm>
        </p:spPr>
        <p:txBody>
          <a:bodyPr>
            <a:normAutofit/>
          </a:bodyPr>
          <a:lstStyle/>
          <a:p>
            <a:r>
              <a:rPr lang="en-US" altLang="zh-CN" b="1" dirty="0" smtClean="0"/>
              <a:t> </a:t>
            </a:r>
            <a:r>
              <a:rPr lang="en-US" altLang="zh-CN" sz="5400" b="1" dirty="0" smtClean="0"/>
              <a:t>         100</a:t>
            </a:r>
            <a:r>
              <a:rPr lang="en-US" altLang="zh-CN" sz="5400" b="1" dirty="0"/>
              <a:t>% </a:t>
            </a:r>
            <a:r>
              <a:rPr lang="zh-CN" altLang="zh-CN" sz="5400" b="1" dirty="0"/>
              <a:t>纯荞</a:t>
            </a:r>
            <a:r>
              <a:rPr lang="zh-CN" altLang="zh-CN" sz="5400" b="1" dirty="0" smtClean="0"/>
              <a:t>麦面</a:t>
            </a:r>
            <a:r>
              <a:rPr lang="zh-CN" altLang="en-US" sz="5400" b="1" dirty="0" smtClean="0"/>
              <a:t>条</a:t>
            </a:r>
            <a:endParaRPr kumimoji="1" lang="zh-CN" altLang="en-US" sz="5400" dirty="0"/>
          </a:p>
        </p:txBody>
      </p:sp>
    </p:spTree>
    <p:extLst>
      <p:ext uri="{BB962C8B-B14F-4D97-AF65-F5344CB8AC3E}">
        <p14:creationId xmlns:p14="http://schemas.microsoft.com/office/powerpoint/2010/main" val="2356506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altLang="zh-CN" dirty="0"/>
              <a:t> </a:t>
            </a:r>
            <a:endParaRPr lang="zh-CN" altLang="zh-CN" dirty="0"/>
          </a:p>
          <a:p>
            <a:r>
              <a:rPr lang="en-US" altLang="zh-CN" sz="9600" dirty="0"/>
              <a:t> </a:t>
            </a:r>
            <a:endParaRPr lang="zh-CN" altLang="zh-CN" sz="9600" dirty="0"/>
          </a:p>
          <a:p>
            <a:r>
              <a:rPr lang="en-US" altLang="zh-CN" sz="9600" dirty="0" smtClean="0"/>
              <a:t> </a:t>
            </a:r>
            <a:endParaRPr lang="zh-CN" altLang="zh-CN" sz="9600" dirty="0" smtClean="0"/>
          </a:p>
          <a:p>
            <a:r>
              <a:rPr lang="en-US" altLang="zh-CN" sz="9600" dirty="0"/>
              <a:t> </a:t>
            </a:r>
            <a:r>
              <a:rPr lang="en-US" altLang="zh-CN" sz="9600" dirty="0" smtClean="0"/>
              <a:t>                                 </a:t>
            </a:r>
            <a:r>
              <a:rPr lang="en-US" altLang="zh-CN" sz="19200" dirty="0" smtClean="0"/>
              <a:t>     </a:t>
            </a:r>
            <a:r>
              <a:rPr lang="zh-CN" altLang="zh-CN" sz="19200" dirty="0" smtClean="0"/>
              <a:t>谢 </a:t>
            </a:r>
            <a:r>
              <a:rPr lang="zh-CN" altLang="zh-CN" sz="19200" dirty="0"/>
              <a:t>谢！</a:t>
            </a:r>
          </a:p>
          <a:p>
            <a:endParaRPr lang="zh-CN" altLang="zh-CN" sz="9600" dirty="0"/>
          </a:p>
          <a:p>
            <a:r>
              <a:rPr lang="en-US" altLang="zh-CN" sz="9600" dirty="0"/>
              <a:t> </a:t>
            </a:r>
            <a:endParaRPr lang="zh-CN" altLang="zh-CN" sz="9600" dirty="0"/>
          </a:p>
          <a:p>
            <a:r>
              <a:rPr lang="en-US" altLang="zh-CN" sz="9600" dirty="0" smtClean="0"/>
              <a:t>                                                                     </a:t>
            </a:r>
            <a:endParaRPr lang="zh-CN" altLang="zh-CN" sz="9600" dirty="0"/>
          </a:p>
          <a:p>
            <a:r>
              <a:rPr lang="en-US" altLang="zh-CN" sz="9600" dirty="0"/>
              <a:t> </a:t>
            </a:r>
            <a:endParaRPr lang="zh-CN" altLang="zh-CN" sz="9600" dirty="0"/>
          </a:p>
          <a:p>
            <a:r>
              <a:rPr lang="en-US" altLang="zh-CN" sz="9600" dirty="0"/>
              <a:t> </a:t>
            </a:r>
            <a:r>
              <a:rPr lang="zh-CN" altLang="zh-CN" sz="9600" b="1" dirty="0" smtClean="0"/>
              <a:t>秦皇岛</a:t>
            </a:r>
            <a:r>
              <a:rPr lang="zh-CN" altLang="zh-CN" sz="9600" b="1" dirty="0"/>
              <a:t>市信亨贸易有限</a:t>
            </a:r>
            <a:r>
              <a:rPr lang="zh-CN" altLang="zh-CN" sz="9600" b="1" dirty="0" smtClean="0"/>
              <a:t>公司</a:t>
            </a:r>
            <a:endParaRPr lang="zh-CN" altLang="zh-CN" sz="9600" b="1" dirty="0"/>
          </a:p>
          <a:p>
            <a:r>
              <a:rPr lang="en-US" altLang="zh-CN" sz="9600" dirty="0"/>
              <a:t>Tel. 0335 - 8560611</a:t>
            </a:r>
            <a:endParaRPr lang="zh-CN" altLang="zh-CN" sz="9600" dirty="0"/>
          </a:p>
          <a:p>
            <a:r>
              <a:rPr lang="en-US" altLang="zh-CN" sz="9600" dirty="0"/>
              <a:t>Fax. 0335 - 8560655</a:t>
            </a:r>
            <a:endParaRPr lang="zh-CN" altLang="zh-CN" sz="9600" dirty="0"/>
          </a:p>
          <a:p>
            <a:r>
              <a:rPr lang="en-US" altLang="zh-CN" sz="9600" dirty="0"/>
              <a:t>E-mail: synhon9883 @ </a:t>
            </a:r>
            <a:r>
              <a:rPr lang="en-US" altLang="zh-CN" sz="9600" dirty="0" err="1"/>
              <a:t>sina.com</a:t>
            </a:r>
            <a:endParaRPr lang="zh-CN" altLang="zh-CN" sz="9600" dirty="0"/>
          </a:p>
          <a:p>
            <a:r>
              <a:rPr lang="zh-CN" altLang="zh-CN" sz="9600" b="1" dirty="0"/>
              <a:t>河北省秦皇岛市海港区友谊路</a:t>
            </a:r>
            <a:r>
              <a:rPr lang="en-US" altLang="zh-CN" sz="9600" b="1" dirty="0"/>
              <a:t>85</a:t>
            </a:r>
            <a:r>
              <a:rPr lang="zh-CN" altLang="zh-CN" sz="9600" b="1" dirty="0"/>
              <a:t>号</a:t>
            </a:r>
            <a:endParaRPr lang="zh-CN" altLang="zh-CN" sz="9600" dirty="0"/>
          </a:p>
          <a:p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4324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 smtClean="0"/>
              <a:t>荞麦简介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25000" lnSpcReduction="20000"/>
          </a:bodyPr>
          <a:lstStyle/>
          <a:p>
            <a:r>
              <a:rPr lang="zh-CN" altLang="en-US" sz="9600" dirty="0" smtClean="0"/>
              <a:t>营养成分</a:t>
            </a:r>
            <a:endParaRPr lang="en-US" altLang="zh-CN" sz="9600" dirty="0" smtClean="0"/>
          </a:p>
          <a:p>
            <a:r>
              <a:rPr lang="zh-CN" altLang="en-US" sz="8000" dirty="0" smtClean="0"/>
              <a:t>荞麦含有的营养成分主要有：</a:t>
            </a:r>
            <a:r>
              <a:rPr lang="en-US" altLang="zh-CN" sz="8000" dirty="0" smtClean="0"/>
              <a:t>B</a:t>
            </a:r>
            <a:r>
              <a:rPr lang="zh-CN" altLang="en-US" sz="8000" dirty="0"/>
              <a:t>族维生素、维生素</a:t>
            </a:r>
            <a:r>
              <a:rPr lang="en-US" altLang="zh-CN" sz="8000" dirty="0"/>
              <a:t>E</a:t>
            </a:r>
            <a:r>
              <a:rPr lang="zh-CN" altLang="en-US" sz="8000" dirty="0"/>
              <a:t>、铬、磷、钙、铁、赖氨酸、氨基酸、脂肪酸、亚油酸、烟碱酸、烟酸、芦丁</a:t>
            </a:r>
            <a:r>
              <a:rPr lang="zh-CN" altLang="en-US" sz="8000" dirty="0" smtClean="0"/>
              <a:t>等。</a:t>
            </a:r>
            <a:endParaRPr lang="en-US" altLang="zh-CN" sz="8000" dirty="0" smtClean="0"/>
          </a:p>
          <a:p>
            <a:r>
              <a:rPr lang="zh-CN" altLang="zh-CN" sz="8000" dirty="0" smtClean="0"/>
              <a:t>荞麦</a:t>
            </a:r>
            <a:r>
              <a:rPr lang="zh-CN" altLang="en-US" sz="8000" dirty="0" smtClean="0"/>
              <a:t>含有的</a:t>
            </a:r>
            <a:r>
              <a:rPr lang="zh-CN" altLang="zh-CN" sz="8000" dirty="0" smtClean="0"/>
              <a:t>蛋白质</a:t>
            </a:r>
            <a:r>
              <a:rPr lang="zh-CN" altLang="zh-CN" sz="8000" dirty="0"/>
              <a:t>、脂肪都高于</a:t>
            </a:r>
            <a:r>
              <a:rPr lang="zh-CN" altLang="zh-CN" sz="8000" dirty="0" smtClean="0"/>
              <a:t>小麦粉和</a:t>
            </a:r>
            <a:r>
              <a:rPr lang="zh-CN" altLang="zh-CN" sz="8000" dirty="0"/>
              <a:t>大米。</a:t>
            </a:r>
            <a:r>
              <a:rPr lang="zh-CN" altLang="zh-CN" sz="8000" dirty="0" smtClean="0"/>
              <a:t>蛋白质</a:t>
            </a:r>
            <a:r>
              <a:rPr lang="zh-CN" altLang="en-US" sz="8000" dirty="0" smtClean="0"/>
              <a:t>也</a:t>
            </a:r>
            <a:r>
              <a:rPr lang="zh-CN" altLang="zh-CN" sz="8000" dirty="0" smtClean="0"/>
              <a:t>高于</a:t>
            </a:r>
            <a:r>
              <a:rPr lang="zh-CN" altLang="zh-CN" sz="8000" dirty="0"/>
              <a:t>玉米粉</a:t>
            </a:r>
            <a:r>
              <a:rPr lang="zh-CN" altLang="zh-CN" sz="8000" dirty="0" smtClean="0"/>
              <a:t>，脂肪却低于</a:t>
            </a:r>
            <a:r>
              <a:rPr lang="zh-CN" altLang="zh-CN" sz="8000" dirty="0"/>
              <a:t>玉米</a:t>
            </a:r>
            <a:r>
              <a:rPr lang="zh-CN" altLang="zh-CN" sz="8000" dirty="0" smtClean="0"/>
              <a:t>粉</a:t>
            </a:r>
            <a:r>
              <a:rPr lang="zh-CN" altLang="en-US" sz="8000" dirty="0" smtClean="0"/>
              <a:t>，其</a:t>
            </a:r>
            <a:r>
              <a:rPr lang="zh-CN" altLang="zh-CN" sz="8000" dirty="0" smtClean="0"/>
              <a:t>蛋白质中含有丰</a:t>
            </a:r>
            <a:r>
              <a:rPr lang="zh-CN" altLang="zh-CN" sz="8000" dirty="0"/>
              <a:t>富的赖氨酸</a:t>
            </a:r>
            <a:r>
              <a:rPr lang="zh-CN" altLang="zh-CN" sz="8000" dirty="0" smtClean="0"/>
              <a:t>成分。</a:t>
            </a:r>
            <a:endParaRPr lang="en-US" altLang="zh-CN" sz="8000" dirty="0" smtClean="0"/>
          </a:p>
          <a:p>
            <a:r>
              <a:rPr lang="zh-CN" altLang="zh-CN" sz="8000" dirty="0"/>
              <a:t>荞</a:t>
            </a:r>
            <a:r>
              <a:rPr lang="zh-CN" altLang="zh-CN" sz="8000" dirty="0" smtClean="0"/>
              <a:t>麦</a:t>
            </a:r>
            <a:r>
              <a:rPr lang="zh-CN" altLang="en-US" sz="8000" dirty="0" smtClean="0"/>
              <a:t>中的</a:t>
            </a:r>
            <a:r>
              <a:rPr lang="zh-CN" altLang="zh-CN" sz="8000" dirty="0" smtClean="0"/>
              <a:t>维生素</a:t>
            </a:r>
            <a:r>
              <a:rPr lang="en-US" altLang="zh-CN" sz="8000" dirty="0"/>
              <a:t>B2</a:t>
            </a:r>
            <a:r>
              <a:rPr lang="zh-CN" altLang="zh-CN" sz="8000" dirty="0"/>
              <a:t>高于</a:t>
            </a:r>
            <a:r>
              <a:rPr lang="zh-CN" altLang="zh-CN" sz="8000" dirty="0" smtClean="0"/>
              <a:t>小麦粉</a:t>
            </a:r>
            <a:r>
              <a:rPr lang="zh-CN" altLang="zh-CN" sz="8000" dirty="0"/>
              <a:t>、大米和玉米粉的</a:t>
            </a:r>
            <a:r>
              <a:rPr lang="en-US" altLang="zh-CN" sz="8000" dirty="0"/>
              <a:t>4</a:t>
            </a:r>
            <a:r>
              <a:rPr lang="zh-CN" altLang="zh-CN" sz="8000" dirty="0"/>
              <a:t>～</a:t>
            </a:r>
            <a:r>
              <a:rPr lang="en-US" altLang="zh-CN" sz="8000" dirty="0" smtClean="0"/>
              <a:t>24</a:t>
            </a:r>
            <a:r>
              <a:rPr lang="zh-CN" altLang="zh-CN" sz="8000" dirty="0" smtClean="0"/>
              <a:t>倍。</a:t>
            </a:r>
            <a:r>
              <a:rPr lang="zh-CN" altLang="en-US" sz="8000" dirty="0" smtClean="0"/>
              <a:t>它还</a:t>
            </a:r>
            <a:r>
              <a:rPr lang="zh-CN" altLang="zh-CN" sz="8000" dirty="0" smtClean="0"/>
              <a:t>含有丰</a:t>
            </a:r>
            <a:r>
              <a:rPr lang="zh-CN" altLang="zh-CN" sz="8000" dirty="0"/>
              <a:t>富的维生素</a:t>
            </a:r>
            <a:r>
              <a:rPr lang="en-US" altLang="zh-CN" sz="8000" dirty="0"/>
              <a:t>E</a:t>
            </a:r>
            <a:r>
              <a:rPr lang="zh-CN" altLang="zh-CN" sz="8000" dirty="0"/>
              <a:t>、烟酸和</a:t>
            </a:r>
            <a:r>
              <a:rPr lang="zh-CN" altLang="zh-CN" sz="8000" dirty="0" smtClean="0"/>
              <a:t>芦丁</a:t>
            </a:r>
            <a:r>
              <a:rPr lang="zh-CN" altLang="en-US" sz="8000" dirty="0" smtClean="0"/>
              <a:t>；</a:t>
            </a:r>
            <a:r>
              <a:rPr lang="zh-CN" altLang="zh-CN" sz="8000" dirty="0" smtClean="0"/>
              <a:t>芦丁有降低人体血脂和胆固</a:t>
            </a:r>
            <a:r>
              <a:rPr lang="zh-CN" altLang="zh-CN" sz="8000" dirty="0"/>
              <a:t>醇、软化血管、保护视力和预防脑血管</a:t>
            </a:r>
            <a:r>
              <a:rPr lang="zh-CN" altLang="zh-CN" sz="8000" dirty="0" smtClean="0"/>
              <a:t>出血的作用</a:t>
            </a:r>
            <a:r>
              <a:rPr lang="zh-CN" altLang="en-US" sz="8000" dirty="0" smtClean="0"/>
              <a:t>，</a:t>
            </a:r>
            <a:r>
              <a:rPr lang="zh-CN" altLang="zh-CN" sz="8000" dirty="0" smtClean="0"/>
              <a:t>却</a:t>
            </a:r>
            <a:r>
              <a:rPr lang="zh-CN" altLang="en-US" sz="8000" dirty="0" smtClean="0"/>
              <a:t>是</a:t>
            </a:r>
            <a:r>
              <a:rPr lang="zh-CN" altLang="zh-CN" sz="8000" dirty="0" smtClean="0"/>
              <a:t>禾谷</a:t>
            </a:r>
            <a:r>
              <a:rPr lang="zh-CN" altLang="en-US" sz="8000" dirty="0" smtClean="0"/>
              <a:t>类</a:t>
            </a:r>
            <a:r>
              <a:rPr lang="zh-CN" altLang="zh-CN" sz="8000" dirty="0" smtClean="0"/>
              <a:t>粮食所缺乏</a:t>
            </a:r>
            <a:r>
              <a:rPr lang="zh-CN" altLang="en-US" sz="8000" dirty="0" smtClean="0"/>
              <a:t>的</a:t>
            </a:r>
            <a:r>
              <a:rPr lang="zh-CN" altLang="zh-CN" sz="8000" dirty="0" smtClean="0"/>
              <a:t>。</a:t>
            </a:r>
            <a:r>
              <a:rPr lang="zh-CN" altLang="zh-CN" sz="8000" dirty="0"/>
              <a:t>烟酸能促进机体的新陈代谢，增强解毒能力，扩张小血管和降低血液</a:t>
            </a:r>
            <a:r>
              <a:rPr lang="zh-CN" altLang="en-US" sz="8000" dirty="0"/>
              <a:t>中的</a:t>
            </a:r>
            <a:r>
              <a:rPr lang="zh-CN" altLang="zh-CN" sz="8000" dirty="0"/>
              <a:t>胆固醇</a:t>
            </a:r>
            <a:r>
              <a:rPr lang="zh-CN" altLang="zh-CN" sz="8000" dirty="0" smtClean="0"/>
              <a:t>。</a:t>
            </a:r>
            <a:endParaRPr lang="en-US" altLang="zh-CN" sz="8000" dirty="0" smtClean="0"/>
          </a:p>
          <a:p>
            <a:r>
              <a:rPr lang="zh-CN" altLang="zh-CN" sz="8000" dirty="0" smtClean="0"/>
              <a:t>荞麦含有丰</a:t>
            </a:r>
            <a:r>
              <a:rPr lang="zh-CN" altLang="zh-CN" sz="8000" dirty="0"/>
              <a:t>富可溶性膳食纤维，</a:t>
            </a:r>
            <a:r>
              <a:rPr lang="zh-CN" altLang="en-US" sz="8000" dirty="0"/>
              <a:t>是一般精制大米的</a:t>
            </a:r>
            <a:r>
              <a:rPr lang="en-US" altLang="zh-CN" sz="8000" dirty="0"/>
              <a:t>10</a:t>
            </a:r>
            <a:r>
              <a:rPr lang="zh-CN" altLang="en-US" sz="8000" dirty="0"/>
              <a:t>倍</a:t>
            </a:r>
            <a:r>
              <a:rPr lang="zh-CN" altLang="en-US" sz="8000" dirty="0" smtClean="0"/>
              <a:t>；</a:t>
            </a:r>
            <a:endParaRPr lang="en-US" altLang="zh-CN" sz="8000" dirty="0" smtClean="0"/>
          </a:p>
          <a:p>
            <a:r>
              <a:rPr lang="zh-CN" altLang="en-US" sz="8000" dirty="0"/>
              <a:t>荞粉中的</a:t>
            </a:r>
            <a:r>
              <a:rPr lang="zh-CN" altLang="zh-CN" sz="8000" dirty="0"/>
              <a:t>矿质营养元素也都不同程度高于其他粮食</a:t>
            </a:r>
            <a:r>
              <a:rPr lang="zh-CN" altLang="zh-CN" sz="8000" dirty="0" smtClean="0"/>
              <a:t>。荞麦含有丰</a:t>
            </a:r>
            <a:r>
              <a:rPr lang="zh-CN" altLang="zh-CN" sz="8000" dirty="0"/>
              <a:t>富的镁，能促进人体纤维蛋白溶解，使血管扩张，抑制凝血块的形成，具有抗栓塞的作用，</a:t>
            </a:r>
            <a:r>
              <a:rPr lang="zh-CN" altLang="zh-CN" sz="8000" dirty="0" smtClean="0"/>
              <a:t>也有利于降低血清胆固醇</a:t>
            </a:r>
            <a:r>
              <a:rPr lang="zh-CN" altLang="en-US" sz="8000" dirty="0" smtClean="0"/>
              <a:t>。荞麦中的铁</a:t>
            </a:r>
            <a:r>
              <a:rPr lang="zh-CN" altLang="en-US" sz="8000" dirty="0"/>
              <a:t>、锰、锌等微量元素也比一般谷物丰富</a:t>
            </a:r>
            <a:r>
              <a:rPr lang="zh-CN" altLang="en-US" sz="8000" dirty="0" smtClean="0"/>
              <a:t>。</a:t>
            </a:r>
            <a:r>
              <a:rPr lang="zh-CN" altLang="zh-CN" sz="8000" dirty="0" smtClean="0"/>
              <a:t>所以</a:t>
            </a:r>
            <a:r>
              <a:rPr lang="zh-CN" altLang="en-US" sz="8000" dirty="0" smtClean="0"/>
              <a:t>，</a:t>
            </a:r>
            <a:r>
              <a:rPr lang="zh-CN" altLang="zh-CN" sz="8000" dirty="0" smtClean="0"/>
              <a:t>荞麦有很</a:t>
            </a:r>
            <a:r>
              <a:rPr lang="zh-CN" altLang="zh-CN" sz="8000" dirty="0"/>
              <a:t>好的营养保健作用。 </a:t>
            </a:r>
            <a:endParaRPr lang="zh-CN" altLang="en-US" sz="8000" dirty="0"/>
          </a:p>
          <a:p>
            <a:r>
              <a:rPr lang="zh-CN" altLang="zh-CN" sz="8000" dirty="0" smtClean="0"/>
              <a:t>荞麦中</a:t>
            </a:r>
            <a:r>
              <a:rPr lang="zh-CN" altLang="en-US" sz="8000" dirty="0" smtClean="0"/>
              <a:t>富含的</a:t>
            </a:r>
            <a:r>
              <a:rPr lang="zh-CN" altLang="zh-CN" sz="8000" dirty="0" smtClean="0"/>
              <a:t>黄酮</a:t>
            </a:r>
            <a:r>
              <a:rPr lang="zh-CN" altLang="en-US" sz="8000" dirty="0" smtClean="0"/>
              <a:t>类物质</a:t>
            </a:r>
            <a:r>
              <a:rPr lang="zh-CN" altLang="zh-CN" sz="8000" dirty="0" smtClean="0"/>
              <a:t>具有降低血糖</a:t>
            </a:r>
            <a:r>
              <a:rPr lang="zh-CN" altLang="en-US" sz="8000" dirty="0" smtClean="0"/>
              <a:t>、</a:t>
            </a:r>
            <a:r>
              <a:rPr lang="zh-CN" altLang="zh-CN" sz="8000" dirty="0" smtClean="0"/>
              <a:t>抗菌</a:t>
            </a:r>
            <a:r>
              <a:rPr lang="zh-CN" altLang="zh-CN" sz="8000" dirty="0"/>
              <a:t>、消炎、止咳、平喘、祛</a:t>
            </a:r>
            <a:r>
              <a:rPr lang="zh-CN" altLang="zh-CN" sz="8000" dirty="0" smtClean="0"/>
              <a:t>痰的</a:t>
            </a:r>
            <a:r>
              <a:rPr lang="zh-CN" altLang="en-US" sz="8000" dirty="0" smtClean="0"/>
              <a:t>功效</a:t>
            </a:r>
            <a:r>
              <a:rPr lang="zh-CN" altLang="zh-CN" sz="8000" dirty="0" smtClean="0"/>
              <a:t>。</a:t>
            </a:r>
            <a:r>
              <a:rPr lang="zh-CN" altLang="zh-CN" sz="8000" dirty="0"/>
              <a:t>因此，荞麦还有“消炎粮食”的美称</a:t>
            </a:r>
            <a:r>
              <a:rPr lang="zh-CN" altLang="zh-CN" sz="8000" dirty="0" smtClean="0"/>
              <a:t>。</a:t>
            </a:r>
            <a:endParaRPr lang="en-US" altLang="zh-CN" sz="8000" dirty="0" smtClean="0"/>
          </a:p>
          <a:p>
            <a:r>
              <a:rPr lang="zh-CN" altLang="en-US" sz="8000" dirty="0" smtClean="0"/>
              <a:t>荞</a:t>
            </a:r>
            <a:r>
              <a:rPr lang="zh-CN" altLang="en-US" sz="8000" dirty="0"/>
              <a:t>麦的碳水化合物主要是淀粉。因为颗粒较细小，所以</a:t>
            </a:r>
            <a:r>
              <a:rPr lang="zh-CN" altLang="en-US" sz="8000" dirty="0" smtClean="0"/>
              <a:t>和其他禾谷类相比</a:t>
            </a:r>
            <a:r>
              <a:rPr lang="zh-CN" altLang="en-US" sz="8000" dirty="0"/>
              <a:t>，具有容易煮熟、容易消化的特点。</a:t>
            </a:r>
          </a:p>
          <a:p>
            <a:endParaRPr lang="zh-CN" altLang="zh-CN" sz="8000" dirty="0"/>
          </a:p>
          <a:p>
            <a:endParaRPr lang="zh-CN" altLang="zh-CN" sz="8000" dirty="0"/>
          </a:p>
          <a:p>
            <a:endParaRPr lang="zh-CN" altLang="en-US" sz="2000" dirty="0"/>
          </a:p>
          <a:p>
            <a:endParaRPr lang="zh-CN" altLang="en-US" dirty="0"/>
          </a:p>
          <a:p>
            <a:endParaRPr lang="zh-CN" altLang="en-US" dirty="0"/>
          </a:p>
          <a:p>
            <a:endParaRPr lang="zh-CN" altLang="en-US" dirty="0"/>
          </a:p>
          <a:p>
            <a:pPr marL="0" indent="0">
              <a:buNone/>
            </a:pP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734430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 smtClean="0"/>
              <a:t>荞麦简介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25000" lnSpcReduction="20000"/>
          </a:bodyPr>
          <a:lstStyle/>
          <a:p>
            <a:r>
              <a:rPr lang="zh-CN" altLang="en-US" sz="9600" b="1" dirty="0"/>
              <a:t>药理作用</a:t>
            </a:r>
            <a:endParaRPr lang="zh-CN" altLang="en-US" sz="9600" dirty="0"/>
          </a:p>
          <a:p>
            <a:r>
              <a:rPr lang="en-US" altLang="zh-CN" sz="8000" dirty="0"/>
              <a:t>1</a:t>
            </a:r>
            <a:r>
              <a:rPr lang="en-US" altLang="zh-CN" sz="8000" dirty="0">
                <a:solidFill>
                  <a:srgbClr val="FF0000"/>
                </a:solidFill>
              </a:rPr>
              <a:t>.</a:t>
            </a:r>
            <a:r>
              <a:rPr lang="zh-CN" altLang="en-US" sz="8000" dirty="0">
                <a:solidFill>
                  <a:srgbClr val="FF0000"/>
                </a:solidFill>
              </a:rPr>
              <a:t>降压作用 </a:t>
            </a:r>
            <a:r>
              <a:rPr lang="zh-CN" altLang="en-US" sz="8000" dirty="0"/>
              <a:t>以含荞麦粉的饲料饲养大鼠</a:t>
            </a:r>
            <a:r>
              <a:rPr lang="en-US" altLang="zh-CN" sz="8000" dirty="0"/>
              <a:t>4</a:t>
            </a:r>
            <a:r>
              <a:rPr lang="zh-CN" altLang="en-US" sz="8000" dirty="0"/>
              <a:t>星期，血压有轻度下降。本品对血管紧张素转化酶（</a:t>
            </a:r>
            <a:r>
              <a:rPr lang="en-US" altLang="zh-CN" sz="8000" dirty="0"/>
              <a:t>ACE</a:t>
            </a:r>
            <a:r>
              <a:rPr lang="zh-CN" altLang="en-US" sz="8000" dirty="0"/>
              <a:t>）有强大抑制作用，其有效成分可能是耐热的低分子物质。从荞麦种子核心部分提取的一种三肽，对</a:t>
            </a:r>
            <a:r>
              <a:rPr lang="en-US" altLang="zh-CN" sz="8000" dirty="0"/>
              <a:t>ACE</a:t>
            </a:r>
            <a:r>
              <a:rPr lang="zh-CN" altLang="en-US" sz="8000" dirty="0"/>
              <a:t>的</a:t>
            </a:r>
            <a:r>
              <a:rPr lang="en-US" altLang="zh-CN" sz="8000" dirty="0"/>
              <a:t>IC50</a:t>
            </a:r>
            <a:r>
              <a:rPr lang="zh-CN" altLang="en-US" sz="8000" dirty="0"/>
              <a:t>；，为</a:t>
            </a:r>
            <a:r>
              <a:rPr lang="en-US" altLang="zh-CN" sz="8000" dirty="0"/>
              <a:t>12</a:t>
            </a:r>
            <a:r>
              <a:rPr lang="zh-CN" altLang="en-US" sz="8000" dirty="0"/>
              <a:t>．</a:t>
            </a:r>
            <a:r>
              <a:rPr lang="en-US" altLang="zh-CN" sz="8000" dirty="0"/>
              <a:t>7μmol/L</a:t>
            </a:r>
            <a:r>
              <a:rPr lang="zh-CN" altLang="en-US" sz="8000" dirty="0"/>
              <a:t>，实验表明对自发性高血压大鼠（</a:t>
            </a:r>
            <a:r>
              <a:rPr lang="en-US" altLang="zh-CN" sz="8000" dirty="0"/>
              <a:t>SHR</a:t>
            </a:r>
            <a:r>
              <a:rPr lang="zh-CN" altLang="en-US" sz="8000" dirty="0"/>
              <a:t>）有抗高血压作用。</a:t>
            </a:r>
          </a:p>
          <a:p>
            <a:r>
              <a:rPr lang="en-US" altLang="zh-CN" sz="8000" dirty="0"/>
              <a:t>2.</a:t>
            </a:r>
            <a:r>
              <a:rPr lang="zh-CN" altLang="en-US" sz="8000" dirty="0">
                <a:solidFill>
                  <a:srgbClr val="FF0000"/>
                </a:solidFill>
              </a:rPr>
              <a:t>对血脂和血糖的影响 </a:t>
            </a:r>
            <a:r>
              <a:rPr lang="zh-CN" altLang="en-US" sz="8000" dirty="0"/>
              <a:t>志愿者吃荞麦粉</a:t>
            </a:r>
            <a:r>
              <a:rPr lang="en-US" altLang="zh-CN" sz="8000" dirty="0"/>
              <a:t>4</a:t>
            </a:r>
            <a:r>
              <a:rPr lang="zh-CN" altLang="en-US" sz="8000" dirty="0"/>
              <a:t>星期，使高密度脂蛋白</a:t>
            </a:r>
            <a:r>
              <a:rPr lang="en-US" altLang="zh-CN" sz="8000" dirty="0"/>
              <a:t>-</a:t>
            </a:r>
            <a:r>
              <a:rPr lang="zh-CN" altLang="en-US" sz="8000" dirty="0"/>
              <a:t>胆固醇</a:t>
            </a:r>
            <a:r>
              <a:rPr lang="en-US" altLang="zh-CN" sz="8000" dirty="0"/>
              <a:t>/</a:t>
            </a:r>
            <a:r>
              <a:rPr lang="zh-CN" altLang="en-US" sz="8000" dirty="0"/>
              <a:t>总胆固醇的比值明显增加，极低密度脂蛋白</a:t>
            </a:r>
            <a:r>
              <a:rPr lang="en-US" altLang="zh-CN" sz="8000" dirty="0"/>
              <a:t>-</a:t>
            </a:r>
            <a:r>
              <a:rPr lang="zh-CN" altLang="en-US" sz="8000" dirty="0"/>
              <a:t>胆固醇、极低密度脂蛋白</a:t>
            </a:r>
            <a:r>
              <a:rPr lang="en-US" altLang="zh-CN" sz="8000" dirty="0"/>
              <a:t>-</a:t>
            </a:r>
            <a:r>
              <a:rPr lang="zh-CN" altLang="en-US" sz="8000" dirty="0"/>
              <a:t>三酸甘油、低密度脂蛋白</a:t>
            </a:r>
            <a:r>
              <a:rPr lang="en-US" altLang="zh-CN" sz="8000" dirty="0"/>
              <a:t>-</a:t>
            </a:r>
            <a:r>
              <a:rPr lang="zh-CN" altLang="en-US" sz="8000" dirty="0"/>
              <a:t>三酰甘油和高密度脂蛋白</a:t>
            </a:r>
            <a:r>
              <a:rPr lang="en-US" altLang="zh-CN" sz="8000" dirty="0"/>
              <a:t>-</a:t>
            </a:r>
            <a:r>
              <a:rPr lang="zh-CN" altLang="en-US" sz="8000" dirty="0"/>
              <a:t>三酰甘油明显降低，并使血糖降低，口服葡萄糖的耐受能力改善。以含荞麦粉的饲料饲养</a:t>
            </a:r>
            <a:r>
              <a:rPr lang="en-US" altLang="zh-CN" sz="8000" dirty="0"/>
              <a:t>4</a:t>
            </a:r>
            <a:r>
              <a:rPr lang="zh-CN" altLang="en-US" sz="8000" dirty="0"/>
              <a:t>星期的大鼠，对葡萄糖的耐受能力也提高，并在葡萄糖负荷后</a:t>
            </a:r>
            <a:r>
              <a:rPr lang="en-US" altLang="zh-CN" sz="8000" dirty="0"/>
              <a:t>1h,</a:t>
            </a:r>
            <a:r>
              <a:rPr lang="zh-CN" altLang="en-US" sz="8000" dirty="0"/>
              <a:t>胰岛素的利用速度加快。高脂饮食兔服用荞麦提取物</a:t>
            </a:r>
            <a:r>
              <a:rPr lang="en-US" altLang="zh-CN" sz="8000" dirty="0"/>
              <a:t>12</a:t>
            </a:r>
            <a:r>
              <a:rPr lang="zh-CN" altLang="en-US" sz="8000" dirty="0"/>
              <a:t>星期后，可轻微降低血中丙二醛（</a:t>
            </a:r>
            <a:r>
              <a:rPr lang="en-US" altLang="zh-CN" sz="8000" dirty="0"/>
              <a:t>MDA</a:t>
            </a:r>
            <a:r>
              <a:rPr lang="zh-CN" altLang="en-US" sz="8000" dirty="0"/>
              <a:t>）浓度，但显着增加肝中抗坏血酸自由基的含量并伴随血中</a:t>
            </a:r>
            <a:r>
              <a:rPr lang="en-US" altLang="zh-CN" sz="8000" dirty="0"/>
              <a:t>β-</a:t>
            </a:r>
            <a:r>
              <a:rPr lang="zh-CN" altLang="en-US" sz="8000" dirty="0"/>
              <a:t>脂蛋白水平和肝中胆固醇和三酰甘油浓度的降低，血中苯乙酸睾丸素也同时增加，作用远远强于芸香甙。</a:t>
            </a:r>
          </a:p>
          <a:p>
            <a:r>
              <a:rPr lang="en-US" altLang="zh-CN" sz="8000" dirty="0"/>
              <a:t>3</a:t>
            </a:r>
            <a:r>
              <a:rPr lang="zh-CN" altLang="en-US" sz="8000" dirty="0"/>
              <a:t>．其他作用 从干燥荞麦种子提取的胰蛋白酶抑制剂（</a:t>
            </a:r>
            <a:r>
              <a:rPr lang="en-US" altLang="zh-CN" sz="8000" dirty="0"/>
              <a:t>TI</a:t>
            </a:r>
            <a:r>
              <a:rPr lang="zh-CN" altLang="en-US" sz="8000" dirty="0"/>
              <a:t>）共有</a:t>
            </a:r>
            <a:r>
              <a:rPr lang="en-US" altLang="zh-CN" sz="8000" dirty="0"/>
              <a:t>3</a:t>
            </a:r>
            <a:r>
              <a:rPr lang="zh-CN" altLang="en-US" sz="8000" dirty="0"/>
              <a:t>种（</a:t>
            </a:r>
            <a:r>
              <a:rPr lang="en-US" altLang="zh-CN" sz="8000" dirty="0"/>
              <a:t>TI1</a:t>
            </a:r>
            <a:r>
              <a:rPr lang="zh-CN" altLang="en-US" sz="8000" dirty="0"/>
              <a:t>、</a:t>
            </a:r>
            <a:r>
              <a:rPr lang="en-US" altLang="zh-CN" sz="8000" dirty="0"/>
              <a:t>TI2</a:t>
            </a:r>
            <a:r>
              <a:rPr lang="zh-CN" altLang="en-US" sz="8000" dirty="0"/>
              <a:t>和</a:t>
            </a:r>
            <a:r>
              <a:rPr lang="en-US" altLang="zh-CN" sz="8000" dirty="0"/>
              <a:t>TI4</a:t>
            </a:r>
            <a:r>
              <a:rPr lang="zh-CN" altLang="en-US" sz="8000" dirty="0"/>
              <a:t>），除对胰蛋白酶有抑制作用外，</a:t>
            </a:r>
            <a:r>
              <a:rPr lang="en-US" altLang="zh-CN" sz="8000" dirty="0"/>
              <a:t>TI1</a:t>
            </a:r>
            <a:r>
              <a:rPr lang="zh-CN" altLang="en-US" sz="8000" dirty="0"/>
              <a:t>和</a:t>
            </a:r>
            <a:r>
              <a:rPr lang="en-US" altLang="zh-CN" sz="8000" dirty="0"/>
              <a:t>TI2</a:t>
            </a:r>
            <a:r>
              <a:rPr lang="zh-CN" altLang="en-US" sz="8000" dirty="0"/>
              <a:t>。对糜蛋白酶尚有一定抑制作用。此外，这些</a:t>
            </a:r>
            <a:r>
              <a:rPr lang="en-US" altLang="zh-CN" sz="8000" dirty="0"/>
              <a:t>TI</a:t>
            </a:r>
            <a:r>
              <a:rPr lang="zh-CN" altLang="en-US" sz="8000" dirty="0"/>
              <a:t>对互生链格孢菌（</a:t>
            </a:r>
            <a:r>
              <a:rPr lang="en-US" altLang="zh-CN" sz="8000" dirty="0" err="1"/>
              <a:t>Alternaria</a:t>
            </a:r>
            <a:r>
              <a:rPr lang="en-US" altLang="zh-CN" sz="8000" dirty="0"/>
              <a:t> </a:t>
            </a:r>
            <a:r>
              <a:rPr lang="en-US" altLang="zh-CN" sz="8000" dirty="0" err="1"/>
              <a:t>alternata</a:t>
            </a:r>
            <a:r>
              <a:rPr lang="zh-CN" altLang="en-US" sz="8000" dirty="0"/>
              <a:t>）的孢子有萌发及菌丝体生长也有抑制作用。荞麦花粉的水提取液具有和硫酸亚铁相似的抗缺铁性贫血作用，饮用水提取液</a:t>
            </a:r>
            <a:r>
              <a:rPr lang="en-US" altLang="zh-CN" sz="8000" dirty="0"/>
              <a:t>35d</a:t>
            </a:r>
            <a:r>
              <a:rPr lang="zh-CN" altLang="en-US" sz="8000" dirty="0"/>
              <a:t>的大鼠，生长发育良好，主要脏器未见损害</a:t>
            </a:r>
            <a:r>
              <a:rPr lang="zh-CN" altLang="en-US" sz="8000" dirty="0" smtClean="0"/>
              <a:t>。</a:t>
            </a:r>
            <a:endParaRPr kumimoji="1" lang="zh-CN" altLang="en-US" sz="8000" dirty="0"/>
          </a:p>
        </p:txBody>
      </p:sp>
    </p:spTree>
    <p:extLst>
      <p:ext uri="{BB962C8B-B14F-4D97-AF65-F5344CB8AC3E}">
        <p14:creationId xmlns:p14="http://schemas.microsoft.com/office/powerpoint/2010/main" val="3386609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zh-CN" b="1" dirty="0"/>
              <a:t>产品介绍</a:t>
            </a:r>
            <a:r>
              <a:rPr lang="zh-CN" altLang="zh-CN" dirty="0"/>
              <a:t> </a:t>
            </a:r>
            <a:r>
              <a:rPr lang="en-US" altLang="zh-CN" b="1" dirty="0"/>
              <a:t> </a:t>
            </a:r>
            <a:r>
              <a:rPr lang="zh-CN" altLang="zh-CN" b="1" dirty="0" smtClean="0"/>
              <a:t>荞</a:t>
            </a:r>
            <a:r>
              <a:rPr lang="zh-CN" altLang="zh-CN" b="1" dirty="0"/>
              <a:t>麦的功效</a:t>
            </a:r>
            <a:r>
              <a:rPr lang="zh-CN" altLang="zh-CN" dirty="0"/>
              <a:t/>
            </a:r>
            <a:br>
              <a:rPr lang="zh-CN" altLang="zh-CN" dirty="0"/>
            </a:b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>
          <a:xfrm>
            <a:off x="1994253" y="1295401"/>
            <a:ext cx="4994724" cy="4940807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altLang="zh-CN" sz="8000" b="1" dirty="0"/>
              <a:t> </a:t>
            </a:r>
            <a:r>
              <a:rPr lang="en-US" altLang="zh-CN" sz="8000" b="1" dirty="0" smtClean="0"/>
              <a:t>                           </a:t>
            </a:r>
            <a:r>
              <a:rPr lang="zh-CN" altLang="zh-CN" sz="9600" b="1" dirty="0" smtClean="0"/>
              <a:t>荞麦的功效</a:t>
            </a:r>
            <a:endParaRPr lang="zh-CN" altLang="zh-CN" sz="9600" dirty="0"/>
          </a:p>
          <a:p>
            <a:r>
              <a:rPr lang="en-US" altLang="zh-CN" sz="8000" dirty="0"/>
              <a:t>荞麦的最大营养特点是一般食物很少具的，即同时含有大量烟酸和芦丁。这</a:t>
            </a:r>
            <a:r>
              <a:rPr lang="zh-CN" altLang="en-US" sz="8000" dirty="0"/>
              <a:t>两</a:t>
            </a:r>
            <a:r>
              <a:rPr lang="en-US" altLang="zh-CN" sz="8000" dirty="0"/>
              <a:t>种物质都具有降低血脂和血清胆固醇的作用，对高血压和心脏病有重要的防治作用，是治疗心血管</a:t>
            </a:r>
            <a:r>
              <a:rPr lang="zh-CN" altLang="en-US" sz="8000" dirty="0"/>
              <a:t>疾</a:t>
            </a:r>
            <a:r>
              <a:rPr lang="en-US" altLang="zh-CN" sz="8000" dirty="0"/>
              <a:t>病的良药。</a:t>
            </a:r>
          </a:p>
          <a:p>
            <a:r>
              <a:rPr lang="en-US" altLang="zh-CN" sz="8000" dirty="0"/>
              <a:t>荞麦还含有较多的矿物质，特别是磷</a:t>
            </a:r>
            <a:r>
              <a:rPr lang="zh-CN" altLang="zh-CN" sz="8000" dirty="0"/>
              <a:t>、</a:t>
            </a:r>
            <a:r>
              <a:rPr lang="en-US" altLang="zh-CN" sz="8000" dirty="0"/>
              <a:t>铁、镁，对于维持人体心血管系统和造血系统的正常生理功能具有重要意义。</a:t>
            </a:r>
            <a:endParaRPr lang="zh-CN" altLang="zh-CN" sz="8000" dirty="0"/>
          </a:p>
          <a:p>
            <a:r>
              <a:rPr lang="zh-CN" altLang="en-US" sz="8000" dirty="0"/>
              <a:t>荞麦中的某些黄酮成分还具有还具有抗菌、消炎、止咳、平喘、祛痰的作用，因此，荞麦还有“消炎粮食”的美称，另外这些成分还具有降低血糖的功效，</a:t>
            </a:r>
            <a:r>
              <a:rPr lang="zh-CN" altLang="en-US" sz="8000" dirty="0" smtClean="0"/>
              <a:t>能够</a:t>
            </a:r>
            <a:r>
              <a:rPr lang="zh-CN" altLang="zh-CN" sz="8000" dirty="0" smtClean="0"/>
              <a:t>预</a:t>
            </a:r>
            <a:r>
              <a:rPr lang="zh-CN" altLang="en-US" sz="8000" dirty="0"/>
              <a:t>防糖尿</a:t>
            </a:r>
            <a:r>
              <a:rPr lang="zh-CN" altLang="zh-CN" sz="8000" dirty="0"/>
              <a:t>病</a:t>
            </a:r>
            <a:r>
              <a:rPr lang="zh-CN" altLang="en-US" sz="8000" dirty="0"/>
              <a:t>。</a:t>
            </a:r>
            <a:endParaRPr lang="zh-CN" altLang="zh-CN" sz="8000" dirty="0"/>
          </a:p>
          <a:p>
            <a:r>
              <a:rPr lang="zh-CN" altLang="zh-CN" sz="8000" dirty="0"/>
              <a:t>有</a:t>
            </a:r>
            <a:r>
              <a:rPr lang="zh-CN" altLang="en-US" sz="8000" dirty="0"/>
              <a:t>利</a:t>
            </a:r>
            <a:r>
              <a:rPr lang="zh-CN" altLang="zh-CN" sz="8000" dirty="0"/>
              <a:t>于皮肤美容</a:t>
            </a:r>
            <a:r>
              <a:rPr lang="zh-CN" altLang="en-US" sz="8000" dirty="0"/>
              <a:t>，</a:t>
            </a:r>
            <a:r>
              <a:rPr lang="zh-CN" altLang="zh-CN" sz="8000" dirty="0"/>
              <a:t>减肥效果</a:t>
            </a:r>
            <a:r>
              <a:rPr lang="zh-CN" altLang="en-US" sz="8000" dirty="0"/>
              <a:t>显著。</a:t>
            </a:r>
            <a:endParaRPr lang="zh-CN" altLang="zh-CN" sz="8000" dirty="0"/>
          </a:p>
          <a:p>
            <a:r>
              <a:rPr lang="zh-CN" altLang="en-US" sz="8000" dirty="0"/>
              <a:t>荞麦含有丰富的维生素</a:t>
            </a:r>
            <a:r>
              <a:rPr lang="en-US" altLang="zh-CN" sz="8000" dirty="0"/>
              <a:t>E</a:t>
            </a:r>
            <a:r>
              <a:rPr lang="zh-CN" altLang="en-US" sz="8000" dirty="0"/>
              <a:t>，保护</a:t>
            </a:r>
            <a:r>
              <a:rPr lang="zh-CN" altLang="zh-CN" sz="8000" dirty="0"/>
              <a:t>眼睛</a:t>
            </a:r>
            <a:r>
              <a:rPr lang="zh-CN" altLang="zh-CN" sz="8000" dirty="0" smtClean="0"/>
              <a:t>健康</a:t>
            </a:r>
            <a:r>
              <a:rPr lang="zh-CN" altLang="en-US" sz="8000" dirty="0" smtClean="0"/>
              <a:t>。</a:t>
            </a:r>
            <a:r>
              <a:rPr lang="en-US" altLang="zh-CN" sz="8000" dirty="0" smtClean="0"/>
              <a:t>       </a:t>
            </a:r>
            <a:endParaRPr lang="zh-CN" altLang="zh-CN" sz="8000" dirty="0"/>
          </a:p>
          <a:p>
            <a:r>
              <a:rPr lang="zh-CN" altLang="zh-CN" sz="8000" dirty="0"/>
              <a:t>增进肝功</a:t>
            </a:r>
            <a:r>
              <a:rPr lang="zh-CN" altLang="zh-CN" sz="8000" dirty="0" smtClean="0"/>
              <a:t>能</a:t>
            </a:r>
            <a:r>
              <a:rPr lang="zh-CN" altLang="en-US" sz="8000" dirty="0" smtClean="0"/>
              <a:t>。</a:t>
            </a:r>
            <a:endParaRPr lang="zh-CN" altLang="zh-CN" sz="8000" dirty="0"/>
          </a:p>
          <a:p>
            <a:r>
              <a:rPr lang="en-US" altLang="zh-CN" sz="3600" dirty="0"/>
              <a:t> </a:t>
            </a:r>
            <a:endParaRPr lang="zh-CN" altLang="zh-CN" sz="3600" dirty="0"/>
          </a:p>
          <a:p>
            <a:r>
              <a:rPr lang="en-US" altLang="zh-CN" b="1" dirty="0"/>
              <a:t> </a:t>
            </a:r>
            <a:endParaRPr lang="zh-CN" altLang="zh-CN" dirty="0"/>
          </a:p>
          <a:p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484774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 smtClean="0"/>
              <a:t>勇于创新，打破垄断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zh-CN" altLang="en-US" sz="2000" dirty="0"/>
              <a:t>在今年发布的</a:t>
            </a:r>
            <a:r>
              <a:rPr lang="en-US" altLang="zh-CN" sz="2000" dirty="0"/>
              <a:t>《</a:t>
            </a:r>
            <a:r>
              <a:rPr lang="zh-CN" altLang="en-US" sz="2000" dirty="0"/>
              <a:t>中国居民膳食指南（</a:t>
            </a:r>
            <a:r>
              <a:rPr lang="en-US" altLang="zh-CN" sz="2000" dirty="0"/>
              <a:t>2016</a:t>
            </a:r>
            <a:r>
              <a:rPr lang="zh-CN" altLang="en-US" sz="2000" dirty="0"/>
              <a:t>）</a:t>
            </a:r>
            <a:r>
              <a:rPr lang="en-US" altLang="zh-CN" sz="2000" dirty="0"/>
              <a:t>》</a:t>
            </a:r>
            <a:r>
              <a:rPr lang="zh-CN" altLang="en-US" sz="2000" dirty="0"/>
              <a:t>中，强调要食物多样，谷物为主，建议成年人每天需摄入</a:t>
            </a:r>
            <a:r>
              <a:rPr lang="en-US" altLang="zh-CN" sz="2000" dirty="0"/>
              <a:t>250</a:t>
            </a:r>
            <a:r>
              <a:rPr lang="zh-CN" altLang="en-US" sz="2000" dirty="0"/>
              <a:t>～</a:t>
            </a:r>
            <a:r>
              <a:rPr lang="en-US" altLang="zh-CN" sz="2000" dirty="0"/>
              <a:t>400</a:t>
            </a:r>
            <a:r>
              <a:rPr lang="zh-CN" altLang="en-US" sz="2000" dirty="0"/>
              <a:t>克谷物食物，最好能吃</a:t>
            </a:r>
            <a:r>
              <a:rPr lang="en-US" altLang="zh-CN" sz="2000" dirty="0"/>
              <a:t>50g</a:t>
            </a:r>
            <a:r>
              <a:rPr lang="zh-CN" altLang="en-US" sz="2000" dirty="0"/>
              <a:t>～</a:t>
            </a:r>
            <a:r>
              <a:rPr lang="en-US" altLang="zh-CN" sz="2000" dirty="0"/>
              <a:t>150g</a:t>
            </a:r>
            <a:r>
              <a:rPr lang="zh-CN" altLang="en-US" sz="2000" dirty="0"/>
              <a:t>粗杂粮。然而近年来我国居民膳食不均问题日益突出，超过</a:t>
            </a:r>
            <a:r>
              <a:rPr lang="en-US" altLang="zh-CN" sz="2000" dirty="0"/>
              <a:t>80%</a:t>
            </a:r>
            <a:r>
              <a:rPr lang="zh-CN" altLang="en-US" sz="2000" dirty="0"/>
              <a:t>的中国成年居民全谷物摄入不足</a:t>
            </a:r>
            <a:r>
              <a:rPr lang="zh-CN" altLang="en-US" sz="2000" dirty="0" smtClean="0"/>
              <a:t>。膳食营养结构</a:t>
            </a:r>
            <a:r>
              <a:rPr lang="zh-CN" altLang="en-US" sz="2000" dirty="0"/>
              <a:t>不合理，不仅带来身体素质下降，同时也降低了国人的生活品质。除了大米、白面，民众应该摄取更丰富的谷物</a:t>
            </a:r>
            <a:r>
              <a:rPr lang="zh-CN" altLang="en-US" sz="2000" dirty="0" smtClean="0"/>
              <a:t>。</a:t>
            </a:r>
            <a:endParaRPr lang="zh-CN" altLang="en-US" sz="2000" dirty="0"/>
          </a:p>
          <a:p>
            <a:r>
              <a:rPr lang="zh-CN" altLang="en-US" sz="2000" dirty="0"/>
              <a:t>荞麦在我国有着悠久的种植和食用历史，历来是公认的健康食品。研究表明，荞麦含有丰富的膳食纤维，以及一般谷物所没有且十分重要的赖氨酸和芦丁</a:t>
            </a:r>
            <a:r>
              <a:rPr lang="zh-CN" altLang="en-US" sz="2000" dirty="0" smtClean="0"/>
              <a:t>。荞麦富含黄酮类物质</a:t>
            </a:r>
            <a:r>
              <a:rPr lang="zh-CN" altLang="en-US" sz="2000" dirty="0"/>
              <a:t>、荞麦油酸和亚油酸等不饱和脂肪酸；其荞麦糖醇、直链淀粉比例较高</a:t>
            </a:r>
            <a:r>
              <a:rPr lang="zh-CN" altLang="en-US" sz="2000" dirty="0" smtClean="0"/>
              <a:t>。</a:t>
            </a:r>
            <a:endParaRPr lang="zh-CN" altLang="en-US" sz="2000" dirty="0"/>
          </a:p>
          <a:p>
            <a:r>
              <a:rPr lang="zh-CN" altLang="en-US" sz="2400" b="1" dirty="0"/>
              <a:t>加工水平低制约</a:t>
            </a:r>
            <a:r>
              <a:rPr lang="zh-CN" altLang="en-US" sz="2400" b="1" dirty="0" smtClean="0"/>
              <a:t>国内荞麦产业发展</a:t>
            </a:r>
            <a:endParaRPr lang="zh-CN" altLang="en-US" sz="2400" dirty="0"/>
          </a:p>
          <a:p>
            <a:r>
              <a:rPr lang="zh-CN" altLang="en-US" sz="2000" dirty="0" smtClean="0"/>
              <a:t>与国际相比</a:t>
            </a:r>
            <a:r>
              <a:rPr lang="zh-CN" altLang="en-US" sz="2000" dirty="0"/>
              <a:t>，我国荞麦产业尚处于起步阶段，相对落后。</a:t>
            </a:r>
            <a:r>
              <a:rPr lang="zh-CN" altLang="en-US" sz="2000" dirty="0" smtClean="0"/>
              <a:t>以荞麦面条为例</a:t>
            </a:r>
            <a:r>
              <a:rPr lang="zh-CN" altLang="en-US" sz="2000" dirty="0"/>
              <a:t>，当前，我国荞</a:t>
            </a:r>
            <a:r>
              <a:rPr lang="zh-CN" altLang="en-US" sz="2000" dirty="0" smtClean="0"/>
              <a:t>麦面条的消费量占面条消费总</a:t>
            </a:r>
            <a:r>
              <a:rPr lang="zh-CN" altLang="en-US" sz="2000" dirty="0"/>
              <a:t>量的比例只有</a:t>
            </a:r>
            <a:r>
              <a:rPr lang="en-US" altLang="zh-CN" sz="2000" dirty="0"/>
              <a:t>2.3%</a:t>
            </a:r>
            <a:r>
              <a:rPr lang="zh-CN" altLang="en-US" sz="2000" dirty="0"/>
              <a:t>，而</a:t>
            </a:r>
            <a:r>
              <a:rPr lang="zh-CN" altLang="en-US" sz="2000" dirty="0" smtClean="0"/>
              <a:t>日本荞麦面条消费占比则达</a:t>
            </a:r>
            <a:r>
              <a:rPr lang="zh-CN" altLang="en-US" sz="2000" dirty="0"/>
              <a:t>到</a:t>
            </a:r>
            <a:r>
              <a:rPr lang="en-US" altLang="zh-CN" sz="2000" dirty="0"/>
              <a:t>40%</a:t>
            </a:r>
            <a:r>
              <a:rPr lang="zh-CN" altLang="en-US" sz="2000" dirty="0" smtClean="0"/>
              <a:t>。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349620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zh-CN" altLang="en-US" dirty="0"/>
              <a:t>我国是荞麦种植大国，但不是荞麦加工强国，荞麦消费在中国未能普及究其原因是由于国内荞麦加工技术水平低</a:t>
            </a:r>
            <a:r>
              <a:rPr lang="zh-CN" altLang="en-US" dirty="0" smtClean="0"/>
              <a:t>。我国的荞麦加工很</a:t>
            </a:r>
            <a:r>
              <a:rPr lang="zh-CN" altLang="en-US" dirty="0"/>
              <a:t>大程度上还是处在初级加工阶段，深加工和高效利用技术开发严重滞后。</a:t>
            </a:r>
          </a:p>
          <a:p>
            <a:r>
              <a:rPr lang="zh-CN" altLang="en-US" dirty="0" smtClean="0"/>
              <a:t>荞</a:t>
            </a:r>
            <a:r>
              <a:rPr lang="zh-CN" altLang="en-US" dirty="0"/>
              <a:t>麦本身不含可形成面筋的蛋白，因此荞麦面条中荞麦含量越高，面条越难成型。目前市场上卖的荞麦面条基本含量都在</a:t>
            </a:r>
            <a:r>
              <a:rPr lang="en-US" altLang="zh-CN" dirty="0"/>
              <a:t>7%</a:t>
            </a:r>
            <a:r>
              <a:rPr lang="zh-CN" altLang="en-US" dirty="0"/>
              <a:t>以下。长期以来，高含量荞</a:t>
            </a:r>
            <a:r>
              <a:rPr lang="zh-CN" altLang="en-US" dirty="0" smtClean="0"/>
              <a:t>麦面的工艺技术被</a:t>
            </a:r>
            <a:r>
              <a:rPr lang="zh-CN" altLang="en-US" dirty="0"/>
              <a:t>日本等少数发达国家垄断，被誉为荞麦食品加工领域“皇冠上的明珠”。荞麦含量低成为我国荞麦面条产业健康发展难以逾越的障碍。</a:t>
            </a:r>
          </a:p>
          <a:p>
            <a:r>
              <a:rPr lang="en-US" altLang="zh-CN" dirty="0"/>
              <a:t>2016</a:t>
            </a:r>
            <a:r>
              <a:rPr lang="zh-CN" altLang="en-US" dirty="0"/>
              <a:t>年两会期间，政府工作报告明示，“要加快转变健康领域的发展方式</a:t>
            </a:r>
            <a:r>
              <a:rPr lang="en-US" altLang="zh-CN" dirty="0"/>
              <a:t>,</a:t>
            </a:r>
            <a:r>
              <a:rPr lang="zh-CN" altLang="en-US" dirty="0"/>
              <a:t>由过去以治病为中心转向以人民健康为中心</a:t>
            </a:r>
            <a:r>
              <a:rPr lang="en-US" altLang="zh-CN" dirty="0"/>
              <a:t>,</a:t>
            </a:r>
            <a:r>
              <a:rPr lang="zh-CN" altLang="en-US" dirty="0"/>
              <a:t>更加注重预防为主和健康促进”。所以，健康中国的推进从某种程度上讲，是要通过健康膳食的选择、有效营养成分的摄取来实现。 </a:t>
            </a:r>
          </a:p>
          <a:p>
            <a:r>
              <a:rPr lang="zh-CN" altLang="en-US" dirty="0"/>
              <a:t>信亨公司始终把为消费者打造“健康、营养”的食品作为核心经营理念，立足自主科技创新，历经多次试验与尝试，突破国外技术垄断，打造出了更高含量、</a:t>
            </a:r>
            <a:r>
              <a:rPr lang="zh-CN" altLang="en-US" dirty="0" smtClean="0"/>
              <a:t>更富营养、口感</a:t>
            </a:r>
            <a:r>
              <a:rPr lang="zh-CN" altLang="en-US" dirty="0"/>
              <a:t>好、食用方便</a:t>
            </a:r>
            <a:r>
              <a:rPr lang="zh-CN" altLang="en-US" dirty="0" smtClean="0"/>
              <a:t>的</a:t>
            </a:r>
            <a:r>
              <a:rPr lang="zh-CN" altLang="en-US" dirty="0"/>
              <a:t>1</a:t>
            </a:r>
            <a:r>
              <a:rPr lang="en-US" altLang="zh-CN" dirty="0"/>
              <a:t>00%</a:t>
            </a:r>
            <a:r>
              <a:rPr lang="zh-CN" altLang="en-US" dirty="0"/>
              <a:t>纯荞麦面条</a:t>
            </a:r>
            <a:r>
              <a:rPr lang="zh-CN" altLang="en-US" dirty="0" smtClean="0"/>
              <a:t>，为中国消费</a:t>
            </a:r>
            <a:r>
              <a:rPr lang="zh-CN" altLang="en-US" dirty="0"/>
              <a:t>者摘取了荞麦食品行业“皇冠上的明珠”。</a:t>
            </a:r>
            <a:endParaRPr kumimoji="1" lang="zh-CN" altLang="en-US" dirty="0"/>
          </a:p>
          <a:p>
            <a:endParaRPr kumimoji="1" lang="zh-CN" altLang="en-US" sz="2600" dirty="0"/>
          </a:p>
        </p:txBody>
      </p:sp>
    </p:spTree>
    <p:extLst>
      <p:ext uri="{BB962C8B-B14F-4D97-AF65-F5344CB8AC3E}">
        <p14:creationId xmlns:p14="http://schemas.microsoft.com/office/powerpoint/2010/main" val="9534282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zh-CN" b="1" dirty="0"/>
              <a:t>产品介绍</a:t>
            </a:r>
            <a:r>
              <a:rPr lang="zh-CN" altLang="zh-CN" dirty="0"/>
              <a:t> </a:t>
            </a:r>
            <a:r>
              <a:rPr lang="en-US" altLang="zh-CN" b="1" dirty="0"/>
              <a:t> </a:t>
            </a:r>
            <a:r>
              <a:rPr lang="zh-CN" altLang="zh-CN" b="1" dirty="0" smtClean="0"/>
              <a:t>产品</a:t>
            </a:r>
            <a:r>
              <a:rPr lang="zh-CN" altLang="zh-CN" b="1" dirty="0"/>
              <a:t>特征</a:t>
            </a:r>
            <a:r>
              <a:rPr lang="zh-CN" altLang="zh-CN" dirty="0"/>
              <a:t/>
            </a:r>
            <a:br>
              <a:rPr lang="zh-CN" altLang="zh-CN" dirty="0"/>
            </a:b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>
          <a:xfrm>
            <a:off x="2230314" y="1295401"/>
            <a:ext cx="4587691" cy="4940807"/>
          </a:xfrm>
        </p:spPr>
        <p:txBody>
          <a:bodyPr>
            <a:normAutofit fontScale="25000" lnSpcReduction="20000"/>
          </a:bodyPr>
          <a:lstStyle/>
          <a:p>
            <a:r>
              <a:rPr lang="en-US" altLang="zh-CN" sz="8000" dirty="0" err="1">
                <a:latin typeface="Wingdings"/>
              </a:rPr>
              <a:t>ü</a:t>
            </a:r>
            <a:r>
              <a:rPr lang="en-US" altLang="zh-CN" sz="8000" dirty="0"/>
              <a:t>	</a:t>
            </a:r>
            <a:r>
              <a:rPr lang="en-US" altLang="zh-CN" sz="8000" b="1" dirty="0" smtClean="0"/>
              <a:t>100%</a:t>
            </a:r>
            <a:r>
              <a:rPr lang="zh-CN" altLang="zh-CN" sz="8000" b="1" dirty="0" smtClean="0"/>
              <a:t>纯荞麦面</a:t>
            </a:r>
            <a:r>
              <a:rPr lang="zh-CN" altLang="en-US" sz="8000" b="1" dirty="0" smtClean="0"/>
              <a:t>条</a:t>
            </a:r>
            <a:endParaRPr lang="zh-CN" altLang="zh-CN" sz="8000" b="1" dirty="0"/>
          </a:p>
          <a:p>
            <a:r>
              <a:rPr lang="zh-CN" altLang="zh-CN" sz="8000" dirty="0" smtClean="0"/>
              <a:t>使用纯荞麦</a:t>
            </a:r>
            <a:r>
              <a:rPr lang="zh-CN" altLang="en-US" sz="8000" dirty="0" smtClean="0"/>
              <a:t>粉</a:t>
            </a:r>
            <a:r>
              <a:rPr lang="zh-CN" altLang="zh-CN" sz="8000" dirty="0" smtClean="0"/>
              <a:t>生产的</a:t>
            </a:r>
            <a:r>
              <a:rPr lang="en-US" altLang="zh-CN" sz="8000" dirty="0" smtClean="0"/>
              <a:t>100</a:t>
            </a:r>
            <a:r>
              <a:rPr lang="en-US" altLang="zh-CN" sz="8000" dirty="0"/>
              <a:t>%</a:t>
            </a:r>
            <a:r>
              <a:rPr lang="zh-CN" altLang="zh-CN" sz="8000" dirty="0"/>
              <a:t>荞</a:t>
            </a:r>
            <a:r>
              <a:rPr lang="zh-CN" altLang="zh-CN" sz="8000" dirty="0" smtClean="0"/>
              <a:t>麦面</a:t>
            </a:r>
            <a:r>
              <a:rPr lang="zh-CN" altLang="en-US" sz="8000" dirty="0" smtClean="0"/>
              <a:t>条</a:t>
            </a:r>
            <a:endParaRPr lang="zh-CN" altLang="zh-CN" sz="8000" dirty="0"/>
          </a:p>
          <a:p>
            <a:r>
              <a:rPr lang="zh-CN" altLang="zh-CN" sz="8000" dirty="0"/>
              <a:t>含荞麦特有的香味</a:t>
            </a:r>
            <a:r>
              <a:rPr lang="zh-CN" altLang="zh-CN" sz="8000" dirty="0" smtClean="0"/>
              <a:t>，</a:t>
            </a:r>
            <a:r>
              <a:rPr lang="zh-CN" altLang="en-US" sz="8000" dirty="0" smtClean="0"/>
              <a:t>面条劲道，</a:t>
            </a:r>
            <a:r>
              <a:rPr lang="zh-CN" altLang="zh-CN" sz="8000" dirty="0" smtClean="0"/>
              <a:t>口感极佳。</a:t>
            </a:r>
            <a:endParaRPr lang="zh-CN" altLang="zh-CN" sz="8000" dirty="0"/>
          </a:p>
          <a:p>
            <a:r>
              <a:rPr lang="en-US" altLang="zh-CN" sz="8000" dirty="0" err="1" smtClean="0">
                <a:latin typeface="Wingdings"/>
              </a:rPr>
              <a:t>ü</a:t>
            </a:r>
            <a:r>
              <a:rPr lang="en-US" altLang="zh-CN" sz="8000" dirty="0"/>
              <a:t>	  </a:t>
            </a:r>
            <a:r>
              <a:rPr lang="zh-CN" altLang="zh-CN" sz="8000" dirty="0"/>
              <a:t>食用方便</a:t>
            </a:r>
            <a:endParaRPr lang="zh-CN" altLang="zh-CN" sz="8000" b="1" dirty="0"/>
          </a:p>
          <a:p>
            <a:r>
              <a:rPr lang="zh-CN" altLang="zh-CN" sz="8000" dirty="0"/>
              <a:t>本产品食用方便，水开后放入冷冻荞麦面后煮面 </a:t>
            </a:r>
            <a:r>
              <a:rPr lang="en-US" altLang="zh-CN" sz="8000" dirty="0"/>
              <a:t>3~4</a:t>
            </a:r>
            <a:r>
              <a:rPr lang="zh-CN" altLang="zh-CN" sz="8000" dirty="0"/>
              <a:t>分钟后按个人嗜好过水也可</a:t>
            </a:r>
            <a:r>
              <a:rPr lang="zh-CN" altLang="zh-CN" sz="8000" dirty="0" smtClean="0"/>
              <a:t>。</a:t>
            </a:r>
            <a:endParaRPr lang="zh-CN" altLang="zh-CN" sz="8000" dirty="0"/>
          </a:p>
          <a:p>
            <a:r>
              <a:rPr lang="en-US" altLang="zh-CN" sz="8000" dirty="0"/>
              <a:t>                                                                                              </a:t>
            </a:r>
            <a:r>
              <a:rPr lang="en-US" altLang="zh-CN" sz="8000" dirty="0" err="1">
                <a:latin typeface="Wingdings"/>
              </a:rPr>
              <a:t>ü</a:t>
            </a:r>
            <a:r>
              <a:rPr lang="en-US" altLang="zh-CN" sz="8000" dirty="0">
                <a:latin typeface="Wingdings"/>
              </a:rPr>
              <a:t> </a:t>
            </a:r>
            <a:r>
              <a:rPr lang="en-US" altLang="zh-CN" sz="8000" dirty="0" smtClean="0">
                <a:latin typeface="Wingdings"/>
              </a:rPr>
              <a:t> </a:t>
            </a:r>
            <a:r>
              <a:rPr lang="zh-CN" altLang="zh-CN" sz="8000" dirty="0" smtClean="0">
                <a:latin typeface="Wingdings"/>
              </a:rPr>
              <a:t>餐桌</a:t>
            </a:r>
            <a:r>
              <a:rPr lang="zh-CN" altLang="zh-CN" sz="8000" dirty="0">
                <a:latin typeface="Wingdings"/>
              </a:rPr>
              <a:t>上的补药</a:t>
            </a:r>
            <a:endParaRPr lang="zh-CN" altLang="zh-CN" sz="8000" dirty="0"/>
          </a:p>
          <a:p>
            <a:r>
              <a:rPr lang="zh-CN" altLang="zh-CN" sz="8000" dirty="0" smtClean="0"/>
              <a:t>丰</a:t>
            </a:r>
            <a:r>
              <a:rPr lang="zh-CN" altLang="zh-CN" sz="8000" dirty="0"/>
              <a:t>富的烟酸与芦丁，维生素</a:t>
            </a:r>
            <a:r>
              <a:rPr lang="en-US" altLang="zh-CN" sz="8000" dirty="0"/>
              <a:t>B1</a:t>
            </a:r>
            <a:r>
              <a:rPr lang="zh-CN" altLang="zh-CN" sz="8000" dirty="0"/>
              <a:t>，水溶性植物纤维等。</a:t>
            </a:r>
          </a:p>
          <a:p>
            <a:r>
              <a:rPr lang="en-US" altLang="zh-CN" sz="8000" dirty="0"/>
              <a:t> </a:t>
            </a:r>
            <a:endParaRPr lang="zh-CN" altLang="zh-CN" sz="8000" dirty="0"/>
          </a:p>
          <a:p>
            <a:r>
              <a:rPr lang="en-US" altLang="zh-CN" sz="8000" dirty="0" err="1" smtClean="0">
                <a:latin typeface="Wingdings"/>
              </a:rPr>
              <a:t>ü</a:t>
            </a:r>
            <a:r>
              <a:rPr lang="en-US" altLang="zh-CN" sz="8000" dirty="0" smtClean="0">
                <a:latin typeface="Wingdings"/>
              </a:rPr>
              <a:t>  </a:t>
            </a:r>
            <a:r>
              <a:rPr lang="zh-CN" altLang="zh-CN" sz="8000" dirty="0" smtClean="0"/>
              <a:t>多种吃法</a:t>
            </a:r>
            <a:endParaRPr lang="zh-CN" altLang="zh-CN" sz="8000" b="1" dirty="0"/>
          </a:p>
          <a:p>
            <a:r>
              <a:rPr lang="zh-CN" altLang="zh-CN" sz="8000" dirty="0"/>
              <a:t>荞麦冷面，荞麦沙拉面，荞麦拌面等。</a:t>
            </a:r>
          </a:p>
          <a:p>
            <a:pPr marL="0" indent="0">
              <a:buNone/>
            </a:pPr>
            <a:r>
              <a:rPr lang="en-US" altLang="zh-CN" sz="8000" dirty="0"/>
              <a:t>	</a:t>
            </a:r>
            <a:r>
              <a:rPr lang="en-US" altLang="zh-CN" sz="8000" dirty="0" smtClean="0"/>
              <a:t>     </a:t>
            </a:r>
          </a:p>
          <a:p>
            <a:pPr marL="0" indent="0">
              <a:buNone/>
            </a:pPr>
            <a:r>
              <a:rPr lang="en-US" altLang="zh-CN" sz="8000" dirty="0"/>
              <a:t> </a:t>
            </a:r>
            <a:r>
              <a:rPr lang="en-US" altLang="zh-CN" sz="8000" dirty="0" smtClean="0"/>
              <a:t>                 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32732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zh-CN" b="1" dirty="0"/>
              <a:t>产品介绍</a:t>
            </a:r>
            <a:r>
              <a:rPr lang="zh-CN" altLang="zh-CN" dirty="0"/>
              <a:t> </a:t>
            </a:r>
            <a:r>
              <a:rPr lang="en-US" altLang="zh-CN" b="1" dirty="0"/>
              <a:t> </a:t>
            </a:r>
            <a:r>
              <a:rPr lang="zh-CN" altLang="zh-CN" b="1" dirty="0" smtClean="0"/>
              <a:t>规</a:t>
            </a:r>
            <a:r>
              <a:rPr lang="zh-CN" altLang="zh-CN" b="1" dirty="0"/>
              <a:t>格</a:t>
            </a:r>
            <a:r>
              <a:rPr lang="zh-CN" altLang="zh-CN" dirty="0"/>
              <a:t/>
            </a:r>
            <a:br>
              <a:rPr lang="zh-CN" altLang="zh-CN" dirty="0"/>
            </a:b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>
          <a:xfrm>
            <a:off x="4200582" y="1448930"/>
            <a:ext cx="4669098" cy="4787277"/>
          </a:xfrm>
        </p:spPr>
        <p:txBody>
          <a:bodyPr/>
          <a:lstStyle/>
          <a:p>
            <a:r>
              <a:rPr lang="en-US" altLang="zh-CN" b="1" dirty="0"/>
              <a:t>□ </a:t>
            </a:r>
            <a:r>
              <a:rPr lang="zh-CN" altLang="zh-CN" b="1" dirty="0"/>
              <a:t>分类 </a:t>
            </a:r>
            <a:r>
              <a:rPr lang="en-US" altLang="zh-CN" b="1" dirty="0"/>
              <a:t>: </a:t>
            </a:r>
            <a:r>
              <a:rPr lang="zh-CN" altLang="zh-CN" b="1" dirty="0"/>
              <a:t>冷冻面条</a:t>
            </a:r>
          </a:p>
          <a:p>
            <a:pPr lvl="0"/>
            <a:r>
              <a:rPr lang="en-US" altLang="zh-CN" dirty="0"/>
              <a:t>□</a:t>
            </a:r>
            <a:r>
              <a:rPr lang="en-US" altLang="zh-CN" dirty="0" smtClean="0"/>
              <a:t>  </a:t>
            </a:r>
            <a:r>
              <a:rPr lang="zh-CN" altLang="zh-CN" dirty="0" smtClean="0"/>
              <a:t>包装</a:t>
            </a:r>
            <a:r>
              <a:rPr lang="en-US" altLang="zh-CN" dirty="0" smtClean="0"/>
              <a:t> </a:t>
            </a:r>
            <a:r>
              <a:rPr lang="en-US" altLang="zh-CN" dirty="0"/>
              <a:t>: </a:t>
            </a:r>
            <a:r>
              <a:rPr lang="en-US" altLang="zh-CN" dirty="0" smtClean="0"/>
              <a:t>9</a:t>
            </a:r>
            <a:r>
              <a:rPr lang="en-US" altLang="zh-CN" dirty="0" smtClean="0"/>
              <a:t> </a:t>
            </a:r>
            <a:r>
              <a:rPr lang="en-US" altLang="zh-CN" dirty="0"/>
              <a:t>kg</a:t>
            </a:r>
            <a:r>
              <a:rPr lang="en-US" altLang="zh-CN" dirty="0" smtClean="0"/>
              <a:t>/</a:t>
            </a:r>
            <a:r>
              <a:rPr lang="zh-CN" altLang="en-US" dirty="0" smtClean="0"/>
              <a:t>箱</a:t>
            </a:r>
            <a:endParaRPr lang="zh-CN" altLang="zh-CN" dirty="0"/>
          </a:p>
          <a:p>
            <a:r>
              <a:rPr lang="en-US" altLang="zh-CN" dirty="0"/>
              <a:t>□ </a:t>
            </a:r>
            <a:r>
              <a:rPr lang="zh-CN" altLang="zh-CN" dirty="0"/>
              <a:t>保质期</a:t>
            </a:r>
            <a:r>
              <a:rPr lang="en-US" altLang="zh-CN" dirty="0"/>
              <a:t> : 18</a:t>
            </a:r>
            <a:r>
              <a:rPr lang="zh-CN" altLang="zh-CN" dirty="0"/>
              <a:t>个月</a:t>
            </a:r>
          </a:p>
          <a:p>
            <a:r>
              <a:rPr lang="en-US" altLang="zh-CN" dirty="0"/>
              <a:t>□ </a:t>
            </a:r>
            <a:r>
              <a:rPr lang="zh-CN" altLang="zh-CN" dirty="0" smtClean="0"/>
              <a:t>每箱</a:t>
            </a:r>
            <a:r>
              <a:rPr lang="zh-CN" altLang="en-US" dirty="0" smtClean="0"/>
              <a:t>入</a:t>
            </a:r>
            <a:r>
              <a:rPr lang="zh-CN" altLang="zh-CN" dirty="0" smtClean="0"/>
              <a:t>数</a:t>
            </a:r>
            <a:r>
              <a:rPr lang="en-US" altLang="zh-CN" dirty="0" smtClean="0"/>
              <a:t> </a:t>
            </a:r>
            <a:r>
              <a:rPr lang="en-US" altLang="zh-CN" dirty="0"/>
              <a:t>: 150g</a:t>
            </a:r>
            <a:r>
              <a:rPr lang="en-US" altLang="zh-CN" dirty="0" smtClean="0"/>
              <a:t>*</a:t>
            </a:r>
            <a:r>
              <a:rPr lang="zh-CN" altLang="zh-CN" dirty="0"/>
              <a:t>6</a:t>
            </a:r>
            <a:r>
              <a:rPr lang="en-US" altLang="zh-CN" dirty="0" smtClean="0"/>
              <a:t>0</a:t>
            </a:r>
            <a:r>
              <a:rPr lang="zh-CN" altLang="zh-CN" dirty="0"/>
              <a:t>袋</a:t>
            </a:r>
          </a:p>
          <a:p>
            <a:r>
              <a:rPr lang="en-US" altLang="zh-CN" dirty="0"/>
              <a:t>□ </a:t>
            </a:r>
            <a:r>
              <a:rPr lang="zh-CN" altLang="zh-CN" dirty="0"/>
              <a:t>保存方法</a:t>
            </a:r>
            <a:r>
              <a:rPr lang="en-US" altLang="zh-CN" dirty="0"/>
              <a:t> : -18℃</a:t>
            </a:r>
            <a:r>
              <a:rPr lang="zh-CN" altLang="zh-CN" dirty="0" smtClean="0"/>
              <a:t>以下</a:t>
            </a:r>
            <a:r>
              <a:rPr lang="en-US" altLang="zh-CN" dirty="0"/>
              <a:t> </a:t>
            </a:r>
            <a:endParaRPr lang="zh-CN" altLang="zh-CN" dirty="0"/>
          </a:p>
          <a:p>
            <a:r>
              <a:rPr lang="en-US" altLang="zh-CN" dirty="0" smtClean="0"/>
              <a:t>□</a:t>
            </a:r>
            <a:r>
              <a:rPr lang="zh-CN" altLang="en-US" dirty="0" smtClean="0"/>
              <a:t>配料</a:t>
            </a:r>
            <a:r>
              <a:rPr lang="en-US" altLang="zh-CN" dirty="0"/>
              <a:t> </a:t>
            </a:r>
            <a:r>
              <a:rPr lang="en-US" altLang="zh-CN" dirty="0" smtClean="0"/>
              <a:t>: </a:t>
            </a:r>
            <a:r>
              <a:rPr lang="zh-CN" altLang="zh-CN" dirty="0"/>
              <a:t>荞</a:t>
            </a:r>
            <a:r>
              <a:rPr lang="zh-CN" altLang="zh-CN" dirty="0" smtClean="0"/>
              <a:t>麦</a:t>
            </a:r>
            <a:r>
              <a:rPr lang="zh-CN" altLang="en-US" dirty="0" smtClean="0"/>
              <a:t>粉、水</a:t>
            </a:r>
            <a:endParaRPr lang="zh-CN" altLang="zh-CN" dirty="0"/>
          </a:p>
          <a:p>
            <a:r>
              <a:rPr lang="en-US" altLang="zh-CN" dirty="0" smtClean="0"/>
              <a:t>□ </a:t>
            </a:r>
            <a:r>
              <a:rPr lang="zh-CN" altLang="zh-CN" dirty="0" smtClean="0"/>
              <a:t>特征</a:t>
            </a:r>
            <a:r>
              <a:rPr lang="en-US" altLang="zh-CN" dirty="0" smtClean="0"/>
              <a:t> :100</a:t>
            </a:r>
            <a:r>
              <a:rPr lang="en-US" altLang="zh-CN" dirty="0"/>
              <a:t>% </a:t>
            </a:r>
            <a:r>
              <a:rPr lang="zh-CN" altLang="zh-CN" dirty="0"/>
              <a:t>纯荞麦生产</a:t>
            </a:r>
            <a:r>
              <a:rPr lang="zh-CN" altLang="zh-CN" dirty="0" smtClean="0"/>
              <a:t>的面条</a:t>
            </a:r>
            <a:endParaRPr lang="zh-CN" altLang="zh-CN" dirty="0"/>
          </a:p>
          <a:p>
            <a:pPr marL="0" indent="0">
              <a:buNone/>
            </a:pPr>
            <a:endParaRPr kumimoji="1" lang="zh-CN" altLang="en-US" dirty="0"/>
          </a:p>
        </p:txBody>
      </p:sp>
      <p:pic>
        <p:nvPicPr>
          <p:cNvPr id="3073" name="图片 11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" y="1448930"/>
            <a:ext cx="3935412" cy="2975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54344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产品</a:t>
            </a:r>
            <a:r>
              <a:rPr kumimoji="1" lang="zh-CN" altLang="en-US" dirty="0" smtClean="0"/>
              <a:t>市场</a:t>
            </a:r>
            <a:r>
              <a:rPr kumimoji="1" lang="en-US" altLang="zh-CN" dirty="0" smtClean="0"/>
              <a:t> </a:t>
            </a:r>
            <a:r>
              <a:rPr kumimoji="1" lang="zh-CN" altLang="en-US" dirty="0" smtClean="0"/>
              <a:t>主要针对</a:t>
            </a:r>
            <a:r>
              <a:rPr kumimoji="1" lang="zh-CN" altLang="en-US" dirty="0"/>
              <a:t>的市场 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>
          <a:xfrm>
            <a:off x="271857" y="1298448"/>
            <a:ext cx="8595360" cy="4937760"/>
          </a:xfrm>
        </p:spPr>
        <p:txBody>
          <a:bodyPr>
            <a:normAutofit fontScale="92500" lnSpcReduction="10000"/>
          </a:bodyPr>
          <a:lstStyle/>
          <a:p>
            <a:r>
              <a:rPr lang="zh-CN" altLang="zh-CN" sz="2600" dirty="0"/>
              <a:t>针对市场</a:t>
            </a:r>
          </a:p>
          <a:p>
            <a:r>
              <a:rPr lang="en-US" altLang="zh-CN" b="1" dirty="0"/>
              <a:t>□ </a:t>
            </a:r>
            <a:r>
              <a:rPr lang="zh-CN" altLang="zh-CN" b="1" dirty="0"/>
              <a:t>减</a:t>
            </a:r>
            <a:r>
              <a:rPr lang="zh-CN" altLang="zh-CN" b="1" dirty="0" smtClean="0"/>
              <a:t>肥</a:t>
            </a:r>
            <a:r>
              <a:rPr lang="zh-CN" altLang="en-US" b="1" dirty="0" smtClean="0"/>
              <a:t>、</a:t>
            </a:r>
            <a:r>
              <a:rPr lang="zh-CN" altLang="zh-CN" b="1" dirty="0" smtClean="0"/>
              <a:t>美容</a:t>
            </a:r>
            <a:r>
              <a:rPr lang="zh-CN" altLang="zh-CN" b="1" dirty="0"/>
              <a:t>食品</a:t>
            </a:r>
          </a:p>
          <a:p>
            <a:r>
              <a:rPr lang="en-US" altLang="zh-CN" dirty="0"/>
              <a:t>  </a:t>
            </a:r>
            <a:r>
              <a:rPr lang="zh-CN" altLang="zh-CN" dirty="0"/>
              <a:t>青年消费群 </a:t>
            </a:r>
          </a:p>
          <a:p>
            <a:r>
              <a:rPr lang="en-US" altLang="zh-CN" dirty="0"/>
              <a:t>□ </a:t>
            </a:r>
            <a:r>
              <a:rPr lang="zh-CN" altLang="zh-CN" dirty="0" smtClean="0"/>
              <a:t>高蛋白</a:t>
            </a:r>
            <a:r>
              <a:rPr lang="zh-CN" altLang="en-US" dirty="0" smtClean="0"/>
              <a:t>、</a:t>
            </a:r>
            <a:r>
              <a:rPr lang="zh-CN" altLang="zh-CN" dirty="0" smtClean="0"/>
              <a:t>促进</a:t>
            </a:r>
            <a:r>
              <a:rPr lang="zh-CN" altLang="zh-CN" dirty="0"/>
              <a:t>消化等</a:t>
            </a:r>
          </a:p>
          <a:p>
            <a:r>
              <a:rPr lang="en-US" altLang="zh-CN" dirty="0" smtClean="0"/>
              <a:t>  </a:t>
            </a:r>
            <a:r>
              <a:rPr lang="zh-CN" altLang="zh-CN" dirty="0" smtClean="0"/>
              <a:t>医院营养餐</a:t>
            </a:r>
            <a:endParaRPr lang="zh-CN" altLang="zh-CN" dirty="0"/>
          </a:p>
          <a:p>
            <a:r>
              <a:rPr lang="en-US" altLang="zh-CN" dirty="0"/>
              <a:t>□ </a:t>
            </a:r>
            <a:r>
              <a:rPr lang="zh-CN" altLang="zh-CN" dirty="0" smtClean="0"/>
              <a:t>成人病</a:t>
            </a:r>
            <a:r>
              <a:rPr lang="zh-CN" altLang="en-US" dirty="0" smtClean="0"/>
              <a:t>、</a:t>
            </a:r>
            <a:r>
              <a:rPr lang="zh-CN" altLang="zh-CN" dirty="0" smtClean="0"/>
              <a:t>糖尿病</a:t>
            </a:r>
            <a:r>
              <a:rPr lang="zh-CN" altLang="zh-CN" dirty="0"/>
              <a:t>、</a:t>
            </a:r>
            <a:r>
              <a:rPr lang="zh-CN" altLang="zh-CN" dirty="0" smtClean="0"/>
              <a:t>高血压</a:t>
            </a:r>
            <a:r>
              <a:rPr lang="zh-CN" altLang="zh-CN" dirty="0"/>
              <a:t>患者及预备群</a:t>
            </a:r>
          </a:p>
          <a:p>
            <a:r>
              <a:rPr lang="en-US" altLang="zh-CN" dirty="0" smtClean="0"/>
              <a:t>  </a:t>
            </a:r>
            <a:r>
              <a:rPr lang="zh-CN" altLang="zh-CN" dirty="0" smtClean="0"/>
              <a:t>医院伙食</a:t>
            </a:r>
            <a:endParaRPr lang="zh-CN" altLang="zh-CN" dirty="0"/>
          </a:p>
          <a:p>
            <a:r>
              <a:rPr lang="en-US" altLang="zh-CN" dirty="0"/>
              <a:t>□ </a:t>
            </a:r>
            <a:r>
              <a:rPr lang="zh-CN" altLang="zh-CN" dirty="0" smtClean="0"/>
              <a:t>利尿</a:t>
            </a:r>
            <a:r>
              <a:rPr lang="zh-CN" altLang="en-US" dirty="0" smtClean="0"/>
              <a:t>、</a:t>
            </a:r>
            <a:r>
              <a:rPr lang="zh-CN" altLang="zh-CN" dirty="0" smtClean="0"/>
              <a:t>消肿效果</a:t>
            </a:r>
            <a:endParaRPr lang="zh-CN" altLang="zh-CN" dirty="0"/>
          </a:p>
          <a:p>
            <a:r>
              <a:rPr lang="en-US" altLang="zh-CN" dirty="0"/>
              <a:t>  </a:t>
            </a:r>
            <a:r>
              <a:rPr lang="zh-CN" altLang="zh-CN" dirty="0"/>
              <a:t>整形外科患者</a:t>
            </a:r>
          </a:p>
          <a:p>
            <a:r>
              <a:rPr lang="en-US" altLang="zh-CN" dirty="0"/>
              <a:t>□ </a:t>
            </a:r>
            <a:r>
              <a:rPr lang="zh-CN" altLang="zh-CN" dirty="0" smtClean="0"/>
              <a:t>解酒</a:t>
            </a:r>
            <a:r>
              <a:rPr lang="zh-CN" altLang="en-US" dirty="0" smtClean="0"/>
              <a:t>、</a:t>
            </a:r>
            <a:r>
              <a:rPr lang="zh-CN" altLang="zh-CN" dirty="0" smtClean="0"/>
              <a:t>肝功能恢复效果</a:t>
            </a:r>
            <a:endParaRPr lang="zh-CN" altLang="zh-CN" dirty="0"/>
          </a:p>
          <a:p>
            <a:r>
              <a:rPr lang="en-US" altLang="zh-CN" dirty="0"/>
              <a:t>  </a:t>
            </a:r>
            <a:r>
              <a:rPr lang="zh-CN" altLang="zh-CN" dirty="0" smtClean="0"/>
              <a:t>公司</a:t>
            </a:r>
            <a:r>
              <a:rPr lang="zh-CN" altLang="zh-CN" dirty="0"/>
              <a:t>、</a:t>
            </a:r>
            <a:r>
              <a:rPr lang="zh-CN" altLang="zh-CN" dirty="0" smtClean="0"/>
              <a:t>工厂等食</a:t>
            </a:r>
            <a:r>
              <a:rPr lang="zh-CN" altLang="en-US" dirty="0" smtClean="0"/>
              <a:t>堂</a:t>
            </a:r>
            <a:endParaRPr lang="zh-CN" altLang="zh-CN" dirty="0"/>
          </a:p>
          <a:p>
            <a:r>
              <a:rPr lang="en-US" altLang="zh-CN" dirty="0"/>
              <a:t>□ </a:t>
            </a:r>
            <a:r>
              <a:rPr lang="zh-CN" altLang="zh-CN" dirty="0" smtClean="0"/>
              <a:t>烧烤店</a:t>
            </a:r>
            <a:r>
              <a:rPr lang="zh-CN" altLang="en-US" dirty="0" smtClean="0"/>
              <a:t>、日料店</a:t>
            </a:r>
            <a:endParaRPr lang="zh-CN" altLang="zh-CN" dirty="0"/>
          </a:p>
          <a:p>
            <a:r>
              <a:rPr lang="en-US" altLang="zh-CN" dirty="0" smtClean="0"/>
              <a:t>  </a:t>
            </a:r>
            <a:r>
              <a:rPr lang="zh-CN" altLang="zh-CN" dirty="0" smtClean="0"/>
              <a:t>烧烤店</a:t>
            </a:r>
            <a:r>
              <a:rPr lang="zh-CN" altLang="zh-CN" dirty="0"/>
              <a:t>，火锅店等主食</a:t>
            </a:r>
          </a:p>
          <a:p>
            <a:pPr marL="0" indent="0">
              <a:buNone/>
            </a:pP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2690776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SOHO.thmx</Template>
  <TotalTime>887</TotalTime>
  <Words>990</Words>
  <Application>Microsoft Macintosh PowerPoint</Application>
  <PresentationFormat>全屏显示(4:3)</PresentationFormat>
  <Paragraphs>89</Paragraphs>
  <Slides>10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Soho</vt:lpstr>
      <vt:lpstr>          100% 纯荞麦面条</vt:lpstr>
      <vt:lpstr>荞麦简介</vt:lpstr>
      <vt:lpstr>荞麦简介</vt:lpstr>
      <vt:lpstr>产品介绍  荞麦的功效 </vt:lpstr>
      <vt:lpstr>勇于创新，打破垄断</vt:lpstr>
      <vt:lpstr>PowerPoint 演示文稿</vt:lpstr>
      <vt:lpstr>产品介绍  产品特征 </vt:lpstr>
      <vt:lpstr>产品介绍  规格 </vt:lpstr>
      <vt:lpstr>产品市场 主要针对的市场 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100% 纯荞麦面</dc:title>
  <dc:creator>hu hby</dc:creator>
  <cp:lastModifiedBy>hu hby</cp:lastModifiedBy>
  <cp:revision>119</cp:revision>
  <dcterms:created xsi:type="dcterms:W3CDTF">2016-12-31T10:39:43Z</dcterms:created>
  <dcterms:modified xsi:type="dcterms:W3CDTF">2017-07-31T12:09:31Z</dcterms:modified>
</cp:coreProperties>
</file>